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81" r:id="rId5"/>
    <p:sldId id="286" r:id="rId6"/>
    <p:sldId id="287" r:id="rId7"/>
    <p:sldId id="302" r:id="rId8"/>
    <p:sldId id="288" r:id="rId9"/>
    <p:sldId id="289" r:id="rId10"/>
    <p:sldId id="291" r:id="rId11"/>
    <p:sldId id="292" r:id="rId12"/>
    <p:sldId id="293" r:id="rId13"/>
    <p:sldId id="294" r:id="rId14"/>
    <p:sldId id="298" r:id="rId15"/>
    <p:sldId id="299" r:id="rId16"/>
    <p:sldId id="300" r:id="rId17"/>
    <p:sldId id="301" r:id="rId18"/>
    <p:sldId id="282" r:id="rId19"/>
    <p:sldId id="277" r:id="rId20"/>
    <p:sldId id="266" r:id="rId21"/>
    <p:sldId id="296" r:id="rId22"/>
    <p:sldId id="295" r:id="rId23"/>
    <p:sldId id="297" r:id="rId24"/>
    <p:sldId id="264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0F3C"/>
    <a:srgbClr val="C6CAC6"/>
    <a:srgbClr val="688C38"/>
    <a:srgbClr val="0064A8"/>
    <a:srgbClr val="8DC1C5"/>
    <a:srgbClr val="3C58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28"/>
    <p:restoredTop sz="94748"/>
  </p:normalViewPr>
  <p:slideViewPr>
    <p:cSldViewPr snapToGrid="0" snapToObjects="1">
      <p:cViewPr varScale="1">
        <p:scale>
          <a:sx n="152" d="100"/>
          <a:sy n="152" d="100"/>
        </p:scale>
        <p:origin x="5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51" d="100"/>
          <a:sy n="151" d="100"/>
        </p:scale>
        <p:origin x="398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AC698C-573B-2645-822C-EB630962E39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D773C3-3F6A-5E47-992F-9E36DA6F77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25986-F7E3-FB4E-BFD2-9CA1D5A44BFD}" type="datetimeFigureOut">
              <a:rPr lang="en-US" smtClean="0"/>
              <a:t>7/20/22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794A69-5FE4-3E4E-848D-98E71AC7821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734878-53A5-D441-A64C-EF631CD25B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AAC908-D68A-B146-BE89-B13BCB38E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574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0CC4C0-4BEC-6A42-B274-47FC6FF54BFE}" type="datetimeFigureOut">
              <a:rPr lang="en-US" smtClean="0"/>
              <a:t>7/20/22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F232A-D0AC-9B4F-A822-05618EDB3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543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Heirarchical</a:t>
            </a:r>
            <a:r>
              <a:rPr lang="en-US" dirty="0"/>
              <a:t> clustering of cells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F232A-D0AC-9B4F-A822-05618EDB3A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18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REWORD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F232A-D0AC-9B4F-A822-05618EDB3A6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839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F232A-D0AC-9B4F-A822-05618EDB3A6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89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Intro/Title Slide">
    <p:bg>
      <p:bgPr>
        <a:solidFill>
          <a:srgbClr val="C50F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71CDD-03B6-5447-B8EF-BC2DD2AB7D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" y="1658249"/>
            <a:ext cx="10058400" cy="2387600"/>
          </a:xfrm>
        </p:spPr>
        <p:txBody>
          <a:bodyPr anchor="b"/>
          <a:lstStyle>
            <a:lvl1pPr algn="l">
              <a:lnSpc>
                <a:spcPct val="80000"/>
              </a:lnSpc>
              <a:defRPr sz="5000" b="0" i="0" spc="0" baseline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572D1E-ECF6-C04B-874C-31D977FFD3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600" y="4077886"/>
            <a:ext cx="10058400" cy="1655762"/>
          </a:xfrm>
        </p:spPr>
        <p:txBody>
          <a:bodyPr anchor="t">
            <a:noAutofit/>
          </a:bodyPr>
          <a:lstStyle>
            <a:lvl1pPr marL="0" indent="0" algn="l">
              <a:lnSpc>
                <a:spcPct val="110000"/>
              </a:lnSpc>
              <a:buNone/>
              <a:defRPr sz="1500" b="0" i="0" kern="800" spc="300" baseline="0">
                <a:solidFill>
                  <a:schemeClr val="bg2">
                    <a:lumMod val="20000"/>
                    <a:lumOff val="80000"/>
                  </a:schemeClr>
                </a:solidFill>
                <a:latin typeface="Trebuchet MS" panose="020B0703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D8D2A-CF58-8646-89B3-2002D024A4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3901" y="619126"/>
            <a:ext cx="1519238" cy="415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76B36C-1ADE-4B47-A218-99AEE676BE5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784591" y="6415616"/>
            <a:ext cx="196394" cy="26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86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-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76D08-DDAD-E54A-B358-69F6739D98F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57188" y="1189899"/>
            <a:ext cx="3544252" cy="4351338"/>
          </a:xfrm>
        </p:spPr>
        <p:txBody>
          <a:bodyPr anchor="ctr">
            <a:noAutofit/>
          </a:bodyPr>
          <a:lstStyle>
            <a:lvl1pPr algn="r">
              <a:lnSpc>
                <a:spcPct val="80000"/>
              </a:lnSpc>
              <a:defRPr sz="3200" b="0" i="0">
                <a:solidFill>
                  <a:srgbClr val="C50F3C"/>
                </a:solidFill>
                <a:latin typeface="Trebuchet MS" panose="020B0703020202090204" pitchFamily="34" charset="0"/>
                <a:cs typeface="Rockwell Nova Light" panose="02060303020205020403" pitchFamily="18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BB3B64-FFC3-D742-A6BD-5B3A95232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AA09E-D67E-864E-8466-C38E88600C4F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753706-DED6-894F-BE2A-F4DA16AF10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65651" y="6408817"/>
            <a:ext cx="206592" cy="27545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13FFD9-00BB-A343-8353-85DCCB1A6FE5}"/>
              </a:ext>
            </a:extLst>
          </p:cNvPr>
          <p:cNvCxnSpPr>
            <a:cxnSpLocks/>
          </p:cNvCxnSpPr>
          <p:nvPr userDrawn="1"/>
        </p:nvCxnSpPr>
        <p:spPr>
          <a:xfrm>
            <a:off x="4260501" y="1628503"/>
            <a:ext cx="0" cy="347472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56E2F89F-DE6E-8E49-BDFB-6B8DE8B72AB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06972" y="736895"/>
            <a:ext cx="7157992" cy="5257346"/>
          </a:xfrm>
        </p:spPr>
        <p:txBody>
          <a:bodyPr anchor="ctr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8F56A3F-5A2F-DF4C-8531-9765BE13BE71}"/>
              </a:ext>
            </a:extLst>
          </p:cNvPr>
          <p:cNvSpPr txBox="1">
            <a:spLocks/>
          </p:cNvSpPr>
          <p:nvPr userDrawn="1"/>
        </p:nvSpPr>
        <p:spPr>
          <a:xfrm>
            <a:off x="4606972" y="6400799"/>
            <a:ext cx="2743200" cy="291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dirty="0">
                <a:latin typeface="Proxima Nova Regular" panose="02000506030000020004" pitchFamily="2" charset="0"/>
              </a:rPr>
              <a:t>Confidential – 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4170967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49B4A-737F-9943-BA78-DDF26CE4B4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302299"/>
            <a:ext cx="10515600" cy="4207548"/>
          </a:xfrm>
          <a:ln w="3175">
            <a:noFill/>
          </a:ln>
        </p:spPr>
        <p:txBody>
          <a:bodyPr anchor="ctr"/>
          <a:lstStyle>
            <a:lvl1pPr algn="ctr">
              <a:lnSpc>
                <a:spcPct val="80000"/>
              </a:lnSpc>
              <a:defRPr sz="5000">
                <a:solidFill>
                  <a:srgbClr val="C50F3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C15627-71F4-D94E-9E76-16A5E0A7B8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65651" y="6408817"/>
            <a:ext cx="206592" cy="27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412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49406C-54AA-BB4A-A894-DCE9A23B31DE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Proxima Nova Regular" panose="020005060300000200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76D08-DDAD-E54A-B358-69F6739D98F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57188" y="1189899"/>
            <a:ext cx="5220003" cy="4351338"/>
          </a:xfrm>
        </p:spPr>
        <p:txBody>
          <a:bodyPr anchor="ctr">
            <a:normAutofit/>
          </a:bodyPr>
          <a:lstStyle>
            <a:lvl1pPr algn="r">
              <a:lnSpc>
                <a:spcPct val="80000"/>
              </a:lnSpc>
              <a:defRPr sz="3200" b="0" i="0">
                <a:solidFill>
                  <a:srgbClr val="C50F3C"/>
                </a:solidFill>
                <a:latin typeface="Trebuchet MS" panose="020B0703020202090204" pitchFamily="34" charset="0"/>
                <a:cs typeface="Rockwell Nova Light" panose="02060303020205020403" pitchFamily="18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613E1D2-5834-AD41-804E-D607287602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1015" y="6400799"/>
            <a:ext cx="2743200" cy="291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4BEAA09E-D67E-864E-8466-C38E88600C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F170BCB-3373-5549-9815-B668B2498165}"/>
              </a:ext>
            </a:extLst>
          </p:cNvPr>
          <p:cNvSpPr txBox="1">
            <a:spLocks/>
          </p:cNvSpPr>
          <p:nvPr userDrawn="1"/>
        </p:nvSpPr>
        <p:spPr>
          <a:xfrm>
            <a:off x="6356169" y="6400799"/>
            <a:ext cx="2743200" cy="291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dirty="0">
                <a:latin typeface="Proxima Nova Regular" panose="02000506030000020004" pitchFamily="2" charset="0"/>
              </a:rPr>
              <a:t>Confidential – Internal Use Only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F86E1D-B041-3D46-9EA6-1DD6635C61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65651" y="6408817"/>
            <a:ext cx="206592" cy="275456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B6A4804-8EDB-6D4D-B64B-E9206508601A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614809" y="1189899"/>
            <a:ext cx="5150842" cy="4351338"/>
          </a:xfrm>
        </p:spPr>
        <p:txBody>
          <a:bodyPr anchor="ctr">
            <a:normAutofit/>
          </a:bodyPr>
          <a:lstStyle>
            <a:lvl1pPr algn="l">
              <a:lnSpc>
                <a:spcPct val="80000"/>
              </a:lnSpc>
              <a:defRPr sz="3200" b="0" i="0">
                <a:solidFill>
                  <a:schemeClr val="tx1"/>
                </a:solidFill>
                <a:latin typeface="Trebuchet MS" panose="020B0703020202090204" pitchFamily="34" charset="0"/>
                <a:cs typeface="Rockwell Nova Light" panose="02060303020205020403" pitchFamily="18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46137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Spli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E634AED-FE2D-5A49-9C4F-52E8C06D75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5999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49406C-54AA-BB4A-A894-DCE9A23B31DE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Proxima Nova Regular" panose="02000506030000020004" pitchFamily="2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613E1D2-5834-AD41-804E-D607287602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1015" y="6400799"/>
            <a:ext cx="308530" cy="291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4BEAA09E-D67E-864E-8466-C38E88600C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F170BCB-3373-5549-9815-B668B2498165}"/>
              </a:ext>
            </a:extLst>
          </p:cNvPr>
          <p:cNvSpPr txBox="1">
            <a:spLocks/>
          </p:cNvSpPr>
          <p:nvPr userDrawn="1"/>
        </p:nvSpPr>
        <p:spPr>
          <a:xfrm>
            <a:off x="1707493" y="6400799"/>
            <a:ext cx="2743200" cy="291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i="0" dirty="0">
                <a:latin typeface="Proxima Nova Regular" panose="02000506030000020004" pitchFamily="2" charset="0"/>
              </a:rPr>
              <a:t>Confidential – Internal Use Only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8C30483-00F3-D64E-AAE5-F07B9B5C01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4406" y="6408817"/>
            <a:ext cx="206592" cy="27545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0ECE671-F431-CD4B-9BF1-7FDB1F32755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57188" y="1189899"/>
            <a:ext cx="5220003" cy="4351338"/>
          </a:xfrm>
        </p:spPr>
        <p:txBody>
          <a:bodyPr anchor="ctr">
            <a:normAutofit/>
          </a:bodyPr>
          <a:lstStyle>
            <a:lvl1pPr algn="r">
              <a:lnSpc>
                <a:spcPct val="80000"/>
              </a:lnSpc>
              <a:defRPr sz="3200" b="0" i="0">
                <a:solidFill>
                  <a:srgbClr val="C50F3C"/>
                </a:solidFill>
                <a:latin typeface="Trebuchet MS" panose="020B0703020202090204" pitchFamily="34" charset="0"/>
                <a:cs typeface="Rockwell Nova Light" panose="02060303020205020403" pitchFamily="18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00232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Spli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E634AED-FE2D-5A49-9C4F-52E8C06D75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11949" y="0"/>
            <a:ext cx="7380049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613E1D2-5834-AD41-804E-D607287602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1015" y="6400799"/>
            <a:ext cx="308530" cy="291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4BEAA09E-D67E-864E-8466-C38E88600C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F170BCB-3373-5549-9815-B668B2498165}"/>
              </a:ext>
            </a:extLst>
          </p:cNvPr>
          <p:cNvSpPr txBox="1">
            <a:spLocks/>
          </p:cNvSpPr>
          <p:nvPr userDrawn="1"/>
        </p:nvSpPr>
        <p:spPr>
          <a:xfrm>
            <a:off x="1707493" y="6400799"/>
            <a:ext cx="2743200" cy="291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i="0" dirty="0">
                <a:latin typeface="Proxima Nova Regular" panose="02000506030000020004" pitchFamily="2" charset="0"/>
              </a:rPr>
              <a:t>Confidential – Internal Use Only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8C30483-00F3-D64E-AAE5-F07B9B5C01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44101" y="6408817"/>
            <a:ext cx="206592" cy="27545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3E1CBD-1A22-C34C-8DC4-474E34B2CDF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0" y="957364"/>
            <a:ext cx="5939883" cy="4943272"/>
          </a:xfrm>
          <a:solidFill>
            <a:srgbClr val="C50F3C"/>
          </a:solidFill>
        </p:spPr>
        <p:txBody>
          <a:bodyPr lIns="914400" tIns="914400" rIns="914400" bIns="914400" anchor="ctr">
            <a:normAutofit/>
          </a:bodyPr>
          <a:lstStyle>
            <a:lvl1pPr algn="ctr">
              <a:lnSpc>
                <a:spcPct val="80000"/>
              </a:lnSpc>
              <a:defRPr sz="3200" b="0" i="0">
                <a:solidFill>
                  <a:schemeClr val="bg1"/>
                </a:solidFill>
                <a:latin typeface="Trebuchet MS" panose="020B0703020202090204" pitchFamily="34" charset="0"/>
                <a:cs typeface="Rockwell Nova Light" panose="02060303020205020403" pitchFamily="18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74054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-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FCF386F-4435-1E40-A8ED-AFFEAC3031C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949B4A-737F-9943-BA78-DDF26CE4B4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32482"/>
            <a:ext cx="10515600" cy="1895109"/>
          </a:xfrm>
          <a:ln w="3175">
            <a:noFill/>
          </a:ln>
        </p:spPr>
        <p:txBody>
          <a:bodyPr anchor="ctr"/>
          <a:lstStyle>
            <a:lvl1pPr algn="ctr">
              <a:lnSpc>
                <a:spcPct val="80000"/>
              </a:lnSpc>
              <a:defRPr sz="5000" spc="0">
                <a:solidFill>
                  <a:schemeClr val="bg1"/>
                </a:solidFill>
                <a:effectLst>
                  <a:outerShdw blurRad="127000" dist="38100" dir="5400000" algn="t" rotWithShape="0">
                    <a:prstClr val="black"/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3D4413-B16E-B048-AA99-4B9BAA9B49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84591" y="6415616"/>
            <a:ext cx="196394" cy="26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4044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-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E1FAF-85CD-FA4B-81FE-A9FD82D22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4BEAA09E-D67E-864E-8466-C38E88600C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216341-DBB4-0D4B-B285-B706134D81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65651" y="6408817"/>
            <a:ext cx="206592" cy="27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9413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Background">
    <p:bg>
      <p:bgPr>
        <a:solidFill>
          <a:srgbClr val="C50F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12576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Background">
    <p:bg>
      <p:bgPr>
        <a:solidFill>
          <a:srgbClr val="3C58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74534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0000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1">
    <p:bg>
      <p:bgPr>
        <a:solidFill>
          <a:srgbClr val="3C58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71CDD-03B6-5447-B8EF-BC2DD2AB7D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0954" y="1606705"/>
            <a:ext cx="10410092" cy="3691482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5000" b="0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EDC97F-BA86-D24E-8A2F-B8960120E4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84591" y="6415616"/>
            <a:ext cx="196394" cy="26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23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-2">
    <p:bg>
      <p:bgPr>
        <a:solidFill>
          <a:srgbClr val="3C58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71CDD-03B6-5447-B8EF-BC2DD2AB7D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07939" y="2881541"/>
            <a:ext cx="9576122" cy="2387600"/>
          </a:xfrm>
        </p:spPr>
        <p:txBody>
          <a:bodyPr anchor="t">
            <a:noAutofit/>
          </a:bodyPr>
          <a:lstStyle>
            <a:lvl1pPr algn="ctr">
              <a:lnSpc>
                <a:spcPct val="80000"/>
              </a:lnSpc>
              <a:defRPr sz="50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572D1E-ECF6-C04B-874C-31D977FFD31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07939" y="1179604"/>
            <a:ext cx="9576122" cy="1655762"/>
          </a:xfrm>
        </p:spPr>
        <p:txBody>
          <a:bodyPr anchor="b">
            <a:noAutofit/>
          </a:bodyPr>
          <a:lstStyle>
            <a:lvl1pPr marL="0" indent="0" algn="ctr">
              <a:lnSpc>
                <a:spcPct val="110000"/>
              </a:lnSpc>
              <a:buNone/>
              <a:defRPr sz="1500" kern="800" spc="6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9A9E5B-B16D-AF4D-80A3-885DDD40B5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84591" y="6415616"/>
            <a:ext cx="196394" cy="26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590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460B3-6ACD-194D-9D44-C086FB470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516" y="365125"/>
            <a:ext cx="10972800" cy="987019"/>
          </a:xfrm>
        </p:spPr>
        <p:txBody>
          <a:bodyPr/>
          <a:lstStyle>
            <a:lvl1pPr>
              <a:lnSpc>
                <a:spcPct val="80000"/>
              </a:lnSpc>
              <a:defRPr>
                <a:solidFill>
                  <a:srgbClr val="C50F3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BAE6AD-B7D4-B04A-86FE-7779FC9A23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65651" y="6408817"/>
            <a:ext cx="206592" cy="275456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D8113E-1FCA-604A-96E5-3BF77C5AC3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7516" y="1572323"/>
            <a:ext cx="10972800" cy="4599878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817CF6A-808E-8C4F-9BE1-507266848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1015" y="6400799"/>
            <a:ext cx="2743200" cy="291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4BEAA09E-D67E-864E-8466-C38E88600C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846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49406C-54AA-BB4A-A894-DCE9A23B31DE}"/>
              </a:ext>
            </a:extLst>
          </p:cNvPr>
          <p:cNvSpPr/>
          <p:nvPr userDrawn="1"/>
        </p:nvSpPr>
        <p:spPr>
          <a:xfrm>
            <a:off x="0" y="0"/>
            <a:ext cx="4249783" cy="6858000"/>
          </a:xfrm>
          <a:prstGeom prst="rect">
            <a:avLst/>
          </a:prstGeom>
          <a:solidFill>
            <a:srgbClr val="C50F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Proxima Nova Regular" panose="020005060300000200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76D08-DDAD-E54A-B358-69F6739D98FC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57187" y="1189899"/>
            <a:ext cx="3469025" cy="4351338"/>
          </a:xfrm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3200" b="0" i="0">
                <a:solidFill>
                  <a:schemeClr val="bg1"/>
                </a:solidFill>
                <a:latin typeface="Trebuchet MS" panose="020B0703020202090204" pitchFamily="34" charset="0"/>
                <a:cs typeface="Rockwell Nova Light" panose="02060303020205020403" pitchFamily="18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753706-DED6-894F-BE2A-F4DA16AF10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65651" y="6408817"/>
            <a:ext cx="206592" cy="275456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AEB27AF-DD57-7246-971E-7506C05081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06972" y="781844"/>
            <a:ext cx="7157992" cy="5294312"/>
          </a:xfrm>
        </p:spPr>
        <p:txBody>
          <a:bodyPr anchor="ctr"/>
          <a:lstStyle>
            <a:lvl1pPr marL="457200" indent="-457200">
              <a:lnSpc>
                <a:spcPct val="110000"/>
              </a:lnSpc>
              <a:buFont typeface="+mj-lt"/>
              <a:buAutoNum type="arabicPeriod"/>
              <a:defRPr/>
            </a:lvl1pPr>
            <a:lvl2pPr marL="800100" indent="-331788">
              <a:lnSpc>
                <a:spcPct val="110000"/>
              </a:lnSpc>
              <a:buFont typeface="+mj-lt"/>
              <a:buAutoNum type="alphaLcPeriod"/>
              <a:tabLst/>
              <a:defRPr/>
            </a:lvl2pPr>
            <a:lvl3pPr marL="865188" indent="-342900">
              <a:buFont typeface="+mj-lt"/>
              <a:buAutoNum type="arabicPeriod"/>
              <a:defRPr/>
            </a:lvl3pPr>
            <a:lvl4pPr marL="1204913" indent="-342900">
              <a:buFont typeface="+mj-lt"/>
              <a:buAutoNum type="arabicPeriod"/>
              <a:defRPr/>
            </a:lvl4pPr>
            <a:lvl5pPr marL="1430338" indent="-228600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16478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Lef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460B3-6ACD-194D-9D44-C086FB470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516" y="365125"/>
            <a:ext cx="10972800" cy="987019"/>
          </a:xfrm>
        </p:spPr>
        <p:txBody>
          <a:bodyPr/>
          <a:lstStyle>
            <a:lvl1pPr>
              <a:lnSpc>
                <a:spcPct val="80000"/>
              </a:lnSpc>
              <a:defRPr>
                <a:solidFill>
                  <a:srgbClr val="C50F3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BAE6AD-B7D4-B04A-86FE-7779FC9A23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65651" y="6408817"/>
            <a:ext cx="206592" cy="275456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D8113E-1FCA-604A-96E5-3BF77C5AC3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7516" y="1572322"/>
            <a:ext cx="5216245" cy="4599878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817CF6A-808E-8C4F-9BE1-507266848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1015" y="6400799"/>
            <a:ext cx="2743200" cy="291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4BEAA09E-D67E-864E-8466-C38E88600C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555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Righ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460B3-6ACD-194D-9D44-C086FB470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516" y="365125"/>
            <a:ext cx="10972800" cy="987019"/>
          </a:xfr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BAE6AD-B7D4-B04A-86FE-7779FC9A23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65651" y="6408817"/>
            <a:ext cx="206592" cy="275456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D8113E-1FCA-604A-96E5-3BF77C5AC3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34071" y="1572322"/>
            <a:ext cx="5216245" cy="4599878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817CF6A-808E-8C4F-9BE1-507266848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1015" y="6400799"/>
            <a:ext cx="2743200" cy="291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4BEAA09E-D67E-864E-8466-C38E88600C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295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BB3B64-FFC3-D742-A6BD-5B3A95232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4BEAA09E-D67E-864E-8466-C38E88600C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A1851B-19A8-724D-ADB2-135B9A94EB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65651" y="6408817"/>
            <a:ext cx="206592" cy="27545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AE4CF18-1721-8C46-8422-7ED131F2A9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516" y="365125"/>
            <a:ext cx="10972800" cy="987019"/>
          </a:xfr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A00EED-1BDC-4543-A5C0-28870C93B6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515" y="1572321"/>
            <a:ext cx="5313637" cy="4458361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6051E95-B26B-834D-A433-2F502795B9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36679" y="1572321"/>
            <a:ext cx="5313637" cy="4458361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4011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BB3B64-FFC3-D742-A6BD-5B3A95232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4BEAA09E-D67E-864E-8466-C38E88600C4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A1851B-19A8-724D-ADB2-135B9A94EB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65651" y="6408817"/>
            <a:ext cx="206592" cy="27545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AE4CF18-1721-8C46-8422-7ED131F2A9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7516" y="365125"/>
            <a:ext cx="10972800" cy="987019"/>
          </a:xfr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C29494-ED64-A24F-BE3A-FF8414A1ED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7515" y="1572322"/>
            <a:ext cx="3516659" cy="4458362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1265AF3-C38C-444D-8A95-8F9E93A88A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33657" y="1572322"/>
            <a:ext cx="3516659" cy="4458362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600B550-4C5A-3347-BFB7-613C63E6BE3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05586" y="1572322"/>
            <a:ext cx="3516659" cy="4458362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98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5D506E-9CFA-5744-8CC1-366D985D6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6"/>
            <a:ext cx="10924674" cy="9675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A9B1D-8809-B740-A68B-9969B712A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498060"/>
            <a:ext cx="10924674" cy="4678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CA8E2B-2B06-3049-8A99-94E0B3F72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1015" y="6400799"/>
            <a:ext cx="2743200" cy="291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bg2"/>
                </a:solidFill>
                <a:latin typeface="Proxima Nova Regular" panose="02000506030000020004" pitchFamily="2" charset="0"/>
              </a:defRPr>
            </a:lvl1pPr>
          </a:lstStyle>
          <a:p>
            <a:fld id="{4BEAA09E-D67E-864E-8466-C38E88600C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F37C4B3-C390-1B4B-9F24-930CD9AE7CA0}"/>
              </a:ext>
            </a:extLst>
          </p:cNvPr>
          <p:cNvSpPr txBox="1">
            <a:spLocks/>
          </p:cNvSpPr>
          <p:nvPr userDrawn="1"/>
        </p:nvSpPr>
        <p:spPr>
          <a:xfrm>
            <a:off x="4700337" y="6400799"/>
            <a:ext cx="2743200" cy="2914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i="0" dirty="0">
                <a:latin typeface="Proxima Nova Regular" panose="02000506030000020004" pitchFamily="2" charset="0"/>
              </a:rPr>
              <a:t>Confidential – 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3983845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2" r:id="rId2"/>
    <p:sldLayoutId id="2147483664" r:id="rId3"/>
    <p:sldLayoutId id="2147483716" r:id="rId4"/>
    <p:sldLayoutId id="2147483713" r:id="rId5"/>
    <p:sldLayoutId id="2147483727" r:id="rId6"/>
    <p:sldLayoutId id="2147483728" r:id="rId7"/>
    <p:sldLayoutId id="2147483717" r:id="rId8"/>
    <p:sldLayoutId id="2147483718" r:id="rId9"/>
    <p:sldLayoutId id="2147483719" r:id="rId10"/>
    <p:sldLayoutId id="2147483651" r:id="rId11"/>
    <p:sldLayoutId id="2147483662" r:id="rId12"/>
    <p:sldLayoutId id="2147483697" r:id="rId13"/>
    <p:sldLayoutId id="2147483698" r:id="rId14"/>
    <p:sldLayoutId id="2147483696" r:id="rId15"/>
    <p:sldLayoutId id="2147483738" r:id="rId16"/>
    <p:sldLayoutId id="2147483740" r:id="rId17"/>
    <p:sldLayoutId id="2147483741" r:id="rId18"/>
    <p:sldLayoutId id="2147483742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800" spc="0" baseline="0">
          <a:solidFill>
            <a:srgbClr val="C50F3C"/>
          </a:solidFill>
          <a:latin typeface="Trebuchet MS" panose="020B0703020202090204" pitchFamily="34" charset="0"/>
          <a:ea typeface="+mj-ea"/>
          <a:cs typeface="Rockwell Nova Light" panose="02060303020205020403" pitchFamily="18" charset="0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2000" b="0" i="0" kern="1600" spc="-50" baseline="0">
          <a:solidFill>
            <a:schemeClr val="tx1"/>
          </a:solidFill>
          <a:latin typeface="Trebuchet MS" panose="020B0703020202090204" pitchFamily="34" charset="0"/>
          <a:ea typeface="+mn-ea"/>
          <a:cs typeface="+mn-cs"/>
        </a:defRPr>
      </a:lvl1pPr>
      <a:lvl2pPr marL="290513" indent="-174625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Apple Symbols" panose="02000000000000000000" pitchFamily="2" charset="-79"/>
        <a:buChar char="⎼"/>
        <a:tabLst/>
        <a:defRPr sz="1800" b="0" i="0" kern="1600" spc="-50" baseline="0">
          <a:solidFill>
            <a:schemeClr val="tx1"/>
          </a:solidFill>
          <a:latin typeface="Trebuchet MS" panose="020B0703020202090204" pitchFamily="34" charset="0"/>
          <a:ea typeface="+mn-ea"/>
          <a:cs typeface="+mn-cs"/>
        </a:defRPr>
      </a:lvl2pPr>
      <a:lvl3pPr marL="687388" indent="-1651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Apple Symbols" panose="02000000000000000000" pitchFamily="2" charset="-79"/>
        <a:buChar char="⎼"/>
        <a:tabLst/>
        <a:defRPr sz="1600" b="0" i="0" kern="1600" spc="-50" baseline="0">
          <a:solidFill>
            <a:schemeClr val="tx1"/>
          </a:solidFill>
          <a:latin typeface="Trebuchet MS" panose="020B0703020202090204" pitchFamily="34" charset="0"/>
          <a:ea typeface="+mn-ea"/>
          <a:cs typeface="+mn-cs"/>
        </a:defRPr>
      </a:lvl3pPr>
      <a:lvl4pPr marL="1036638" indent="-174625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Apple Symbols" panose="02000000000000000000" pitchFamily="2" charset="-79"/>
        <a:buChar char="⎼"/>
        <a:tabLst/>
        <a:defRPr sz="1400" b="0" i="0" kern="1600" spc="-50" baseline="0">
          <a:solidFill>
            <a:schemeClr val="tx1"/>
          </a:solidFill>
          <a:latin typeface="Trebuchet MS" panose="020B0703020202090204" pitchFamily="34" charset="0"/>
          <a:ea typeface="+mn-ea"/>
          <a:cs typeface="+mn-cs"/>
        </a:defRPr>
      </a:lvl4pPr>
      <a:lvl5pPr marL="1376363" indent="-174625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Font typeface="Apple Symbols" panose="02000000000000000000" pitchFamily="2" charset="-79"/>
        <a:buChar char="⎼"/>
        <a:tabLst/>
        <a:defRPr sz="1200" b="0" i="0" kern="1600" spc="-50" baseline="0">
          <a:solidFill>
            <a:schemeClr val="tx1"/>
          </a:solidFill>
          <a:latin typeface="Trebuchet MS" panose="020B070302020209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6CB466-456C-9D4D-8668-2D079F1A02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rebuchet MS" panose="020B0703020202090204" pitchFamily="34" charset="0"/>
              </a:rPr>
              <a:t>Summer Internship</a:t>
            </a:r>
            <a:br>
              <a:rPr lang="en-US" dirty="0">
                <a:latin typeface="Trebuchet MS" panose="020B0703020202090204" pitchFamily="34" charset="0"/>
              </a:rPr>
            </a:br>
            <a:r>
              <a:rPr lang="en-US" dirty="0">
                <a:latin typeface="Trebuchet MS" panose="020B0703020202090204" pitchFamily="34" charset="0"/>
              </a:rPr>
              <a:t>Mid-term Presentation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280AA98-4568-BC42-9F37-43157805AB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Trebuchet MS" panose="020B0703020202090204" pitchFamily="34" charset="0"/>
              </a:rPr>
              <a:t>Naveed Ziari</a:t>
            </a:r>
          </a:p>
          <a:p>
            <a:r>
              <a:rPr lang="en-US" dirty="0">
                <a:latin typeface="Trebuchet MS" panose="020B0703020202090204" pitchFamily="34" charset="0"/>
              </a:rPr>
              <a:t>19 July 2022</a:t>
            </a:r>
          </a:p>
          <a:p>
            <a:r>
              <a:rPr lang="en-US" dirty="0"/>
              <a:t>Clinical Data Science</a:t>
            </a:r>
            <a:endParaRPr lang="en-US" dirty="0">
              <a:latin typeface="Trebuchet MS" panose="020B070302020209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27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D017D-EBB4-94A4-E618-63B7049D1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Reduction/Feature Extraction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A6D076-3BF6-F339-5DED-7BC23224A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EAA09E-D67E-864E-8466-C38E88600C4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128811C-7A5D-B640-53EC-97C75EE4545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7516" y="1572323"/>
            <a:ext cx="5352229" cy="459987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Representation of high-dimensional data in lower dimensions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Change of basis for inclusion of highest amount of variance</a:t>
            </a:r>
          </a:p>
          <a:p>
            <a:pPr marL="633413" lvl="1" indent="-342900">
              <a:buFont typeface="Arial" panose="020B0604020202020204" pitchFamily="34" charset="0"/>
              <a:buChar char="•"/>
            </a:pPr>
            <a:r>
              <a:rPr lang="en-US" dirty="0"/>
              <a:t>Using singular value decomposition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Helps in interpreting the data 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include principal components as added features for training model</a:t>
            </a:r>
          </a:p>
        </p:txBody>
      </p: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CF2EDAB2-D37D-A300-068B-EA0EDE9C0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598" y="1924403"/>
            <a:ext cx="4974589" cy="267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09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D017D-EBB4-94A4-E618-63B7049D1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516" y="365125"/>
            <a:ext cx="11284746" cy="987019"/>
          </a:xfrm>
        </p:spPr>
        <p:txBody>
          <a:bodyPr/>
          <a:lstStyle/>
          <a:p>
            <a:r>
              <a:rPr lang="en-US" sz="3200" dirty="0"/>
              <a:t>Dimensionality Reduction/Feature Extraction 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A6D076-3BF6-F339-5DED-7BC23224A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EAA09E-D67E-864E-8466-C38E88600C4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7A192E5-8C2F-6550-192E-5562114CF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378" y="2645684"/>
            <a:ext cx="4816054" cy="2493914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B39C0C90-76B0-4823-2506-0FAAFA4B8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145" y="1794639"/>
            <a:ext cx="3505216" cy="391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1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D017D-EBB4-94A4-E618-63B7049D1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516" y="365125"/>
            <a:ext cx="11284746" cy="987019"/>
          </a:xfrm>
        </p:spPr>
        <p:txBody>
          <a:bodyPr/>
          <a:lstStyle/>
          <a:p>
            <a:r>
              <a:rPr lang="en-US" sz="3200" dirty="0"/>
              <a:t>Dimensionality Reduction/Feature Extraction 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A6D076-3BF6-F339-5DED-7BC23224A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EAA09E-D67E-864E-8466-C38E88600C4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2779ECD-B173-48B9-6FBF-0D24088B9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09" y="2205631"/>
            <a:ext cx="5545749" cy="2871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6E247D-185D-B0A1-3B64-0B7511911CC5}"/>
              </a:ext>
            </a:extLst>
          </p:cNvPr>
          <p:cNvSpPr txBox="1"/>
          <p:nvPr/>
        </p:nvSpPr>
        <p:spPr>
          <a:xfrm>
            <a:off x="713736" y="5190527"/>
            <a:ext cx="518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Magnitude of effect linear with treatment duration</a:t>
            </a:r>
          </a:p>
        </p:txBody>
      </p:sp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30A08327-9C32-05F5-467C-F9C5C33AAD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744" y="2254684"/>
            <a:ext cx="5493060" cy="28227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C9E087-A1D4-0FDD-521C-FCBF0F8F087A}"/>
              </a:ext>
            </a:extLst>
          </p:cNvPr>
          <p:cNvSpPr txBox="1"/>
          <p:nvPr/>
        </p:nvSpPr>
        <p:spPr>
          <a:xfrm>
            <a:off x="6490340" y="5190527"/>
            <a:ext cx="5634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Perform PCA with each treatment duration separately</a:t>
            </a:r>
          </a:p>
        </p:txBody>
      </p:sp>
    </p:spTree>
    <p:extLst>
      <p:ext uri="{BB962C8B-B14F-4D97-AF65-F5344CB8AC3E}">
        <p14:creationId xmlns:p14="http://schemas.microsoft.com/office/powerpoint/2010/main" val="145083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D017D-EBB4-94A4-E618-63B7049D1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516" y="173387"/>
            <a:ext cx="11284746" cy="987019"/>
          </a:xfrm>
        </p:spPr>
        <p:txBody>
          <a:bodyPr/>
          <a:lstStyle/>
          <a:p>
            <a:r>
              <a:rPr lang="en-US" sz="3200" dirty="0"/>
              <a:t>Dimensionality Reduction/Feature Extraction 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A6D076-3BF6-F339-5DED-7BC23224A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EAA09E-D67E-864E-8466-C38E88600C4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AAFEA6C1-1135-4536-8BC3-B874996F1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94" y="1530368"/>
            <a:ext cx="3250086" cy="1732377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E579701B-EEB7-E70E-6D28-9FC1F9C22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963" y="1465077"/>
            <a:ext cx="3480958" cy="1855438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0F76644D-6FA6-B27F-9319-8A456A6CA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610" y="1468836"/>
            <a:ext cx="3473907" cy="1851679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F607D477-5EB2-2474-5DC1-59DA0E40C5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94" y="3628945"/>
            <a:ext cx="5074744" cy="270496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CCF623-8DD6-2BAB-1126-078DD0868914}"/>
              </a:ext>
            </a:extLst>
          </p:cNvPr>
          <p:cNvCxnSpPr>
            <a:cxnSpLocks/>
          </p:cNvCxnSpPr>
          <p:nvPr/>
        </p:nvCxnSpPr>
        <p:spPr>
          <a:xfrm flipH="1">
            <a:off x="655320" y="3456013"/>
            <a:ext cx="11003280" cy="37434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0BFE982-AD8A-F629-6A8A-5C569536D9C3}"/>
              </a:ext>
            </a:extLst>
          </p:cNvPr>
          <p:cNvSpPr txBox="1"/>
          <p:nvPr/>
        </p:nvSpPr>
        <p:spPr>
          <a:xfrm>
            <a:off x="6426660" y="3905176"/>
            <a:ext cx="5096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Still see clustering of treatment times using</a:t>
            </a:r>
          </a:p>
          <a:p>
            <a:r>
              <a:rPr lang="en-US" dirty="0"/>
              <a:t>non-linear dimensionality reduction (t-distributed</a:t>
            </a:r>
          </a:p>
          <a:p>
            <a:r>
              <a:rPr lang="en-US" dirty="0"/>
              <a:t>stochastic neighbor embedding)</a:t>
            </a:r>
          </a:p>
        </p:txBody>
      </p:sp>
    </p:spTree>
    <p:extLst>
      <p:ext uri="{BB962C8B-B14F-4D97-AF65-F5344CB8AC3E}">
        <p14:creationId xmlns:p14="http://schemas.microsoft.com/office/powerpoint/2010/main" val="231422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D017D-EBB4-94A4-E618-63B7049D1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516" y="365125"/>
            <a:ext cx="11284746" cy="987019"/>
          </a:xfrm>
        </p:spPr>
        <p:txBody>
          <a:bodyPr/>
          <a:lstStyle/>
          <a:p>
            <a:r>
              <a:rPr lang="en-US" sz="3200" dirty="0"/>
              <a:t>Dimensionality Reduction/Feature Extraction 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A6D076-3BF6-F339-5DED-7BC23224A8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EAA09E-D67E-864E-8466-C38E88600C4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01090183-D629-008E-1B55-478CDA0B9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25" y="1669329"/>
            <a:ext cx="4574209" cy="3272587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0F8111FD-36B1-6A36-5E5B-095992B07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952" y="1750206"/>
            <a:ext cx="4461164" cy="31917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616388-6085-5641-E9A8-00C0921E5FEF}"/>
              </a:ext>
            </a:extLst>
          </p:cNvPr>
          <p:cNvSpPr txBox="1"/>
          <p:nvPr/>
        </p:nvSpPr>
        <p:spPr>
          <a:xfrm>
            <a:off x="3415836" y="5507097"/>
            <a:ext cx="518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is there an effect if no drug is administered?</a:t>
            </a:r>
          </a:p>
        </p:txBody>
      </p:sp>
    </p:spTree>
    <p:extLst>
      <p:ext uri="{BB962C8B-B14F-4D97-AF65-F5344CB8AC3E}">
        <p14:creationId xmlns:p14="http://schemas.microsoft.com/office/powerpoint/2010/main" val="4078011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58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6EEE6DE-B79B-1F4B-B083-EAF5B9BAC9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Implementation of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658523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22D148-A6C4-5548-98D2-0C4847C80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EAA09E-D67E-864E-8466-C38E88600C4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A5CE0E-F5BF-FF4C-ABBF-B67581D241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7885" y="1048676"/>
            <a:ext cx="6256421" cy="4943272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Inspired by architecture of human brain</a:t>
            </a:r>
            <a:br>
              <a:rPr lang="en-US" sz="2800" dirty="0"/>
            </a:br>
            <a:endParaRPr lang="en-US" sz="2800" dirty="0"/>
          </a:p>
          <a:p>
            <a:pPr marL="747713" lvl="1" indent="-4572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Each “neuron” receives input from other neurons (in the form of weights), processes them using an activation function, and produces output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Essentially a nonlinear statistical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586E9F-1DD5-2262-5BE0-79B0B9DA0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600" y="1835597"/>
            <a:ext cx="4485515" cy="318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14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82F452-0863-3B4E-85D1-65B2DFF16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architecture and parameters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8817A0-8BFF-1F40-A1DF-55982A9E5D2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7516" y="1572323"/>
            <a:ext cx="5213684" cy="4599878"/>
          </a:xfrm>
        </p:spPr>
        <p:txBody>
          <a:bodyPr/>
          <a:lstStyle/>
          <a:p>
            <a:r>
              <a:rPr lang="en-US" dirty="0"/>
              <a:t>Input layer = # features ~ 870</a:t>
            </a:r>
          </a:p>
          <a:p>
            <a:endParaRPr lang="en-US" dirty="0"/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hidden layer – 1024 nodes, dropout = 0.2</a:t>
            </a:r>
          </a:p>
          <a:p>
            <a:endParaRPr lang="en-US" dirty="0"/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hidden layer – 1024 nodes, dropout = 0.5</a:t>
            </a:r>
          </a:p>
          <a:p>
            <a:endParaRPr lang="en-US" dirty="0"/>
          </a:p>
          <a:p>
            <a:r>
              <a:rPr lang="en-US" dirty="0"/>
              <a:t>Output layer = # </a:t>
            </a:r>
            <a:r>
              <a:rPr lang="en-US" dirty="0" err="1"/>
              <a:t>MoA</a:t>
            </a:r>
            <a:r>
              <a:rPr lang="en-US" dirty="0"/>
              <a:t> ~ 206, dropout = 0.5</a:t>
            </a:r>
          </a:p>
          <a:p>
            <a:endParaRPr lang="en-US" dirty="0"/>
          </a:p>
          <a:p>
            <a:r>
              <a:rPr lang="en-US" dirty="0" err="1"/>
              <a:t>ReLU</a:t>
            </a:r>
            <a:r>
              <a:rPr lang="en-US" dirty="0"/>
              <a:t> activation in hidden layers, sigmoid for output layer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F180C9-4009-9B48-80A3-1498A0BBC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EAA09E-D67E-864E-8466-C38E88600C4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E2FC1ED-54A3-13E2-1075-97DB2B773BFC}"/>
              </a:ext>
            </a:extLst>
          </p:cNvPr>
          <p:cNvSpPr txBox="1">
            <a:spLocks/>
          </p:cNvSpPr>
          <p:nvPr/>
        </p:nvSpPr>
        <p:spPr>
          <a:xfrm>
            <a:off x="6188242" y="1576530"/>
            <a:ext cx="5213684" cy="37871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000" b="0" i="0" kern="1600" spc="-50" baseline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290513" indent="-1746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pple Symbols" panose="02000000000000000000" pitchFamily="2" charset="-79"/>
              <a:buChar char="⎼"/>
              <a:tabLst/>
              <a:defRPr sz="1800" b="0" i="0" kern="1600" spc="-50" baseline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2pPr>
            <a:lvl3pPr marL="687388" indent="-1651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pple Symbols" panose="02000000000000000000" pitchFamily="2" charset="-79"/>
              <a:buChar char="⎼"/>
              <a:tabLst/>
              <a:defRPr sz="1600" b="0" i="0" kern="1600" spc="-50" baseline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3pPr>
            <a:lvl4pPr marL="1036638" indent="-1746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pple Symbols" panose="02000000000000000000" pitchFamily="2" charset="-79"/>
              <a:buChar char="⎼"/>
              <a:tabLst/>
              <a:defRPr sz="1400" b="0" i="0" kern="1600" spc="-50" baseline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4pPr>
            <a:lvl5pPr marL="1376363" indent="-174625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pple Symbols" panose="02000000000000000000" pitchFamily="2" charset="-79"/>
              <a:buChar char="⎼"/>
              <a:tabLst/>
              <a:defRPr sz="1200" b="0" i="0" kern="1600" spc="-50" baseline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Binary Cross-Entropy Loss</a:t>
            </a:r>
          </a:p>
          <a:p>
            <a:endParaRPr lang="en-US" dirty="0"/>
          </a:p>
          <a:p>
            <a:r>
              <a:rPr lang="en-US" dirty="0"/>
              <a:t># X-</a:t>
            </a:r>
            <a:r>
              <a:rPr lang="en-US" dirty="0" err="1"/>
              <a:t>val</a:t>
            </a:r>
            <a:r>
              <a:rPr lang="en-US" dirty="0"/>
              <a:t> folds = 4</a:t>
            </a:r>
          </a:p>
          <a:p>
            <a:endParaRPr lang="en-US" dirty="0"/>
          </a:p>
          <a:p>
            <a:r>
              <a:rPr lang="en-US" dirty="0"/>
              <a:t># Epochs = 4</a:t>
            </a:r>
          </a:p>
          <a:p>
            <a:endParaRPr lang="en-US" dirty="0"/>
          </a:p>
          <a:p>
            <a:r>
              <a:rPr lang="en-US" dirty="0"/>
              <a:t># Starts = 4</a:t>
            </a:r>
          </a:p>
          <a:p>
            <a:endParaRPr lang="en-US" dirty="0"/>
          </a:p>
          <a:p>
            <a:r>
              <a:rPr lang="en-US" dirty="0"/>
              <a:t>Batch Size = 128</a:t>
            </a:r>
            <a:br>
              <a:rPr lang="en-US" dirty="0"/>
            </a:br>
            <a:endParaRPr lang="en-US" dirty="0"/>
          </a:p>
          <a:p>
            <a:r>
              <a:rPr lang="en-US" dirty="0"/>
              <a:t>Using </a:t>
            </a:r>
            <a:r>
              <a:rPr lang="en-US" dirty="0" err="1"/>
              <a:t>PyTorch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748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D09C3-E023-5479-3405-DEB8D36B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781B6-CDD1-7CB5-F1EC-01D9C250A81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7516" y="1572323"/>
            <a:ext cx="3978650" cy="4599878"/>
          </a:xfrm>
        </p:spPr>
        <p:txBody>
          <a:bodyPr/>
          <a:lstStyle/>
          <a:p>
            <a:r>
              <a:rPr lang="en-US" dirty="0"/>
              <a:t>My Score: 0.01985</a:t>
            </a:r>
          </a:p>
          <a:p>
            <a:endParaRPr lang="en-US" dirty="0"/>
          </a:p>
          <a:p>
            <a:r>
              <a:rPr lang="en-US" dirty="0"/>
              <a:t>Best Score: 0.01777</a:t>
            </a:r>
          </a:p>
          <a:p>
            <a:endParaRPr lang="en-US" dirty="0"/>
          </a:p>
          <a:p>
            <a:r>
              <a:rPr lang="en-US" dirty="0"/>
              <a:t>Average Score:  ~0.019-0.021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649334-A71A-E759-0179-1109E8C8B7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EAA09E-D67E-864E-8466-C38E88600C4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BEFF71-3A13-3133-5E42-C8C4DEC40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11" y="4210594"/>
            <a:ext cx="4065736" cy="5187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95BAAA-FDD5-BEE9-97A5-7C7290736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341" y="414636"/>
            <a:ext cx="4164549" cy="22454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DF030F-FB69-3CFC-54E3-C8845F277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080" y="2911445"/>
            <a:ext cx="4142810" cy="326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571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6EEE6DE-B79B-1F4B-B083-EAF5B9BAC9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Brainstorming</a:t>
            </a:r>
          </a:p>
        </p:txBody>
      </p:sp>
    </p:spTree>
    <p:extLst>
      <p:ext uri="{BB962C8B-B14F-4D97-AF65-F5344CB8AC3E}">
        <p14:creationId xmlns:p14="http://schemas.microsoft.com/office/powerpoint/2010/main" val="4243265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6EEE6DE-B79B-1F4B-B083-EAF5B9BAC9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Rules/Setup</a:t>
            </a:r>
          </a:p>
        </p:txBody>
      </p:sp>
    </p:spTree>
    <p:extLst>
      <p:ext uri="{BB962C8B-B14F-4D97-AF65-F5344CB8AC3E}">
        <p14:creationId xmlns:p14="http://schemas.microsoft.com/office/powerpoint/2010/main" val="3912862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FC943-FC97-6091-4696-BEAC044D7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to Consider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BC86C-723E-CA45-3A5E-B0DAFB5D702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Control subjects?</a:t>
            </a:r>
          </a:p>
          <a:p>
            <a:pPr marL="633413" lvl="1" indent="-342900">
              <a:buFont typeface="Arial" panose="020B0604020202020204" pitchFamily="34" charset="0"/>
              <a:buChar char="•"/>
            </a:pPr>
            <a:r>
              <a:rPr lang="en-US" dirty="0"/>
              <a:t>~8% of dataset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Clear PCA separation for treatment duration</a:t>
            </a:r>
          </a:p>
          <a:p>
            <a:pPr marL="633413" lvl="1" indent="-342900">
              <a:buFont typeface="Arial" panose="020B0604020202020204" pitchFamily="34" charset="0"/>
              <a:buChar char="•"/>
            </a:pPr>
            <a:r>
              <a:rPr lang="en-US" dirty="0"/>
              <a:t>Implications?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Not able to accurately predict </a:t>
            </a:r>
            <a:r>
              <a:rPr lang="en-US" dirty="0" err="1"/>
              <a:t>MoA</a:t>
            </a:r>
            <a:r>
              <a:rPr lang="en-US" dirty="0"/>
              <a:t> with little subjects</a:t>
            </a:r>
          </a:p>
          <a:p>
            <a:pPr marL="633413" lvl="1" indent="-342900">
              <a:buFont typeface="Arial" panose="020B0604020202020204" pitchFamily="34" charset="0"/>
              <a:buChar char="•"/>
            </a:pPr>
            <a:r>
              <a:rPr lang="en-US" dirty="0"/>
              <a:t>Negative impact on score if excluded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0E9C5-F7EC-7C96-E601-703832FD16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EAA09E-D67E-864E-8466-C38E88600C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562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8B217F-D694-6042-BA53-CC01F3B716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Future Directions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E4C70D-AE8F-234B-A8D2-D4A35A195D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Learn more about ML!</a:t>
            </a:r>
          </a:p>
          <a:p>
            <a:r>
              <a:rPr lang="en-US" dirty="0"/>
              <a:t>Dig deeper into some features</a:t>
            </a:r>
          </a:p>
          <a:p>
            <a:pPr lvl="1"/>
            <a:r>
              <a:rPr lang="en-US" dirty="0"/>
              <a:t>Investigate treatment intensity (high vs low)</a:t>
            </a:r>
          </a:p>
          <a:p>
            <a:r>
              <a:rPr lang="en-US" dirty="0"/>
              <a:t>Use other ML techniques (e.g. support vector machines, random forests)</a:t>
            </a:r>
          </a:p>
          <a:p>
            <a:r>
              <a:rPr lang="en-US" dirty="0"/>
              <a:t>Improve neural network</a:t>
            </a:r>
          </a:p>
          <a:p>
            <a:pPr lvl="1"/>
            <a:r>
              <a:rPr lang="en-US" dirty="0"/>
              <a:t>Optimizing hyperparameters</a:t>
            </a:r>
          </a:p>
          <a:p>
            <a:pPr lvl="1"/>
            <a:r>
              <a:rPr lang="en-US" dirty="0"/>
              <a:t>Changing architecture</a:t>
            </a:r>
          </a:p>
          <a:p>
            <a:pPr lvl="1"/>
            <a:r>
              <a:rPr lang="en-US" dirty="0"/>
              <a:t>Image representation of data to use CNN</a:t>
            </a:r>
          </a:p>
          <a:p>
            <a:r>
              <a:rPr lang="en-US" dirty="0"/>
              <a:t>White paper describing design flaws</a:t>
            </a:r>
          </a:p>
          <a:p>
            <a:r>
              <a:rPr lang="en-US" dirty="0"/>
              <a:t>Other data analysis projects at Gilead?</a:t>
            </a:r>
          </a:p>
        </p:txBody>
      </p:sp>
    </p:spTree>
    <p:extLst>
      <p:ext uri="{BB962C8B-B14F-4D97-AF65-F5344CB8AC3E}">
        <p14:creationId xmlns:p14="http://schemas.microsoft.com/office/powerpoint/2010/main" val="4175562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58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5E70260-FF50-B64A-867E-3A013B1246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br>
              <a:rPr lang="en-US" dirty="0"/>
            </a:br>
            <a:br>
              <a:rPr lang="en-US" dirty="0"/>
            </a:br>
            <a:r>
              <a:rPr lang="en-US" sz="3600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4051239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2050E9-E3BC-70A6-7C41-78D37EC3F3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6C3671-4D40-737D-A9CA-412A8AC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AA09E-D67E-864E-8466-C38E88600C4F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957E1B-8321-D9FD-4437-2FC747846C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64931" y="784930"/>
            <a:ext cx="7157992" cy="5615869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Each subject given a drug with measurements of: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mRNA levels (expression) of ~800 genes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Viability/response of 100 cell lines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3 categorical features</a:t>
            </a:r>
          </a:p>
          <a:p>
            <a:pPr marL="633413" lvl="1" indent="-342900">
              <a:buFont typeface="Arial" panose="020B0604020202020204" pitchFamily="34" charset="0"/>
              <a:buChar char="•"/>
            </a:pPr>
            <a:r>
              <a:rPr lang="en-US" dirty="0"/>
              <a:t>Treatment duration</a:t>
            </a:r>
          </a:p>
          <a:p>
            <a:pPr marL="633413" lvl="1" indent="-342900">
              <a:buFont typeface="Arial" panose="020B0604020202020204" pitchFamily="34" charset="0"/>
              <a:buChar char="•"/>
            </a:pPr>
            <a:r>
              <a:rPr lang="en-US" dirty="0"/>
              <a:t>Control vs treatment group</a:t>
            </a:r>
          </a:p>
          <a:p>
            <a:pPr marL="633413" lvl="1" indent="-342900">
              <a:buFont typeface="Arial" panose="020B0604020202020204" pitchFamily="34" charset="0"/>
              <a:buChar char="•"/>
            </a:pPr>
            <a:r>
              <a:rPr lang="en-US" dirty="0"/>
              <a:t>Dosage (high vs. low)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the training set, mechanism of action (</a:t>
            </a:r>
            <a:r>
              <a:rPr lang="en-US" dirty="0" err="1"/>
              <a:t>MoA</a:t>
            </a:r>
            <a:r>
              <a:rPr lang="en-US" dirty="0"/>
              <a:t>) targets are annotated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Predict the </a:t>
            </a:r>
            <a:r>
              <a:rPr lang="en-US" b="1" dirty="0" err="1"/>
              <a:t>MoA</a:t>
            </a:r>
            <a:r>
              <a:rPr lang="en-US" b="1" dirty="0"/>
              <a:t> of the drug on each subject in the test set</a:t>
            </a:r>
          </a:p>
          <a:p>
            <a:pPr marL="633413" lvl="1" indent="-342900">
              <a:buFont typeface="Arial" panose="020B0604020202020204" pitchFamily="34" charset="0"/>
              <a:buChar char="•"/>
            </a:pPr>
            <a:r>
              <a:rPr lang="en-US" dirty="0"/>
              <a:t>Scored using a negative logarithmic loss function</a:t>
            </a:r>
          </a:p>
          <a:p>
            <a:endParaRPr lang="en-US" dirty="0"/>
          </a:p>
          <a:p>
            <a:r>
              <a:rPr lang="en-US" i="1" dirty="0">
                <a:solidFill>
                  <a:srgbClr val="C50F3C"/>
                </a:solidFill>
              </a:rPr>
              <a:t>Multi-Label Classification</a:t>
            </a:r>
          </a:p>
          <a:p>
            <a:pPr marL="633413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633413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41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FC988-A292-CF36-E467-78B766D86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516" y="365125"/>
            <a:ext cx="10972800" cy="640715"/>
          </a:xfrm>
        </p:spPr>
        <p:txBody>
          <a:bodyPr/>
          <a:lstStyle/>
          <a:p>
            <a:r>
              <a:rPr lang="en-US" dirty="0"/>
              <a:t>Data Format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A851CCA-4D3D-C0EC-C6B8-5623D501D0DA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876532111"/>
              </p:ext>
            </p:extLst>
          </p:nvPr>
        </p:nvGraphicFramePr>
        <p:xfrm>
          <a:off x="486296" y="2155628"/>
          <a:ext cx="11006170" cy="14123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0617">
                  <a:extLst>
                    <a:ext uri="{9D8B030D-6E8A-4147-A177-3AD203B41FA5}">
                      <a16:colId xmlns:a16="http://schemas.microsoft.com/office/drawing/2014/main" val="654720130"/>
                    </a:ext>
                  </a:extLst>
                </a:gridCol>
                <a:gridCol w="1100617">
                  <a:extLst>
                    <a:ext uri="{9D8B030D-6E8A-4147-A177-3AD203B41FA5}">
                      <a16:colId xmlns:a16="http://schemas.microsoft.com/office/drawing/2014/main" val="1746922226"/>
                    </a:ext>
                  </a:extLst>
                </a:gridCol>
                <a:gridCol w="1100617">
                  <a:extLst>
                    <a:ext uri="{9D8B030D-6E8A-4147-A177-3AD203B41FA5}">
                      <a16:colId xmlns:a16="http://schemas.microsoft.com/office/drawing/2014/main" val="3324356360"/>
                    </a:ext>
                  </a:extLst>
                </a:gridCol>
                <a:gridCol w="1100617">
                  <a:extLst>
                    <a:ext uri="{9D8B030D-6E8A-4147-A177-3AD203B41FA5}">
                      <a16:colId xmlns:a16="http://schemas.microsoft.com/office/drawing/2014/main" val="2969689815"/>
                    </a:ext>
                  </a:extLst>
                </a:gridCol>
                <a:gridCol w="1100617">
                  <a:extLst>
                    <a:ext uri="{9D8B030D-6E8A-4147-A177-3AD203B41FA5}">
                      <a16:colId xmlns:a16="http://schemas.microsoft.com/office/drawing/2014/main" val="601739256"/>
                    </a:ext>
                  </a:extLst>
                </a:gridCol>
                <a:gridCol w="1100617">
                  <a:extLst>
                    <a:ext uri="{9D8B030D-6E8A-4147-A177-3AD203B41FA5}">
                      <a16:colId xmlns:a16="http://schemas.microsoft.com/office/drawing/2014/main" val="3511030528"/>
                    </a:ext>
                  </a:extLst>
                </a:gridCol>
                <a:gridCol w="1100617">
                  <a:extLst>
                    <a:ext uri="{9D8B030D-6E8A-4147-A177-3AD203B41FA5}">
                      <a16:colId xmlns:a16="http://schemas.microsoft.com/office/drawing/2014/main" val="3345409198"/>
                    </a:ext>
                  </a:extLst>
                </a:gridCol>
                <a:gridCol w="1100617">
                  <a:extLst>
                    <a:ext uri="{9D8B030D-6E8A-4147-A177-3AD203B41FA5}">
                      <a16:colId xmlns:a16="http://schemas.microsoft.com/office/drawing/2014/main" val="1661973407"/>
                    </a:ext>
                  </a:extLst>
                </a:gridCol>
                <a:gridCol w="1100617">
                  <a:extLst>
                    <a:ext uri="{9D8B030D-6E8A-4147-A177-3AD203B41FA5}">
                      <a16:colId xmlns:a16="http://schemas.microsoft.com/office/drawing/2014/main" val="3867944487"/>
                    </a:ext>
                  </a:extLst>
                </a:gridCol>
                <a:gridCol w="1100617">
                  <a:extLst>
                    <a:ext uri="{9D8B030D-6E8A-4147-A177-3AD203B41FA5}">
                      <a16:colId xmlns:a16="http://schemas.microsoft.com/office/drawing/2014/main" val="1591617792"/>
                    </a:ext>
                  </a:extLst>
                </a:gridCol>
              </a:tblGrid>
              <a:tr h="275845">
                <a:tc>
                  <a:txBody>
                    <a:bodyPr/>
                    <a:lstStyle/>
                    <a:p>
                      <a:r>
                        <a:rPr lang="en-US" sz="1200" dirty="0" err="1"/>
                        <a:t>sig_id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ctrl/</a:t>
                      </a:r>
                      <a:r>
                        <a:rPr lang="en-US" sz="1200" dirty="0" err="1"/>
                        <a:t>trt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g-…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g-800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c-…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c-100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134024"/>
                  </a:ext>
                </a:extLst>
              </a:tr>
              <a:tr h="286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id_000644bb2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Trt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-1.022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-0.0326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0.5548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0.0495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0.4141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0.8432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15507202"/>
                  </a:ext>
                </a:extLst>
              </a:tr>
              <a:tr h="286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id_000779bfc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Trt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0.2341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0.3372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-0.4047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0.7639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0.5499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-0.3322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58525907"/>
                  </a:ext>
                </a:extLst>
              </a:tr>
              <a:tr h="27584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id_000a6266a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Trt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0.1715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0.2155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-0.0427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-0.1235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41670670"/>
                  </a:ext>
                </a:extLst>
              </a:tr>
              <a:tr h="28689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id_0015fd391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ctrl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-1.959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0.1792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-0.1321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-1.081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-3.052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-3.447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1982924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FF074-42BA-410F-A113-0BEEFAFFC8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EAA09E-D67E-864E-8466-C38E88600C4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78AB5979-4DFF-3D1C-FEF5-FEB5994949C2}"/>
              </a:ext>
            </a:extLst>
          </p:cNvPr>
          <p:cNvSpPr/>
          <p:nvPr/>
        </p:nvSpPr>
        <p:spPr>
          <a:xfrm rot="5400000">
            <a:off x="6428426" y="408168"/>
            <a:ext cx="233125" cy="3224250"/>
          </a:xfrm>
          <a:prstGeom prst="leftBrace">
            <a:avLst>
              <a:gd name="adj1" fmla="val 60037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4FAADDA7-7758-750F-3A0A-48E99D769C10}"/>
              </a:ext>
            </a:extLst>
          </p:cNvPr>
          <p:cNvSpPr/>
          <p:nvPr/>
        </p:nvSpPr>
        <p:spPr>
          <a:xfrm rot="5400000">
            <a:off x="9733201" y="408168"/>
            <a:ext cx="233125" cy="3224250"/>
          </a:xfrm>
          <a:prstGeom prst="leftBrace">
            <a:avLst>
              <a:gd name="adj1" fmla="val 40425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B6EEB859-C96B-C615-C282-92F5136FF295}"/>
              </a:ext>
            </a:extLst>
          </p:cNvPr>
          <p:cNvSpPr/>
          <p:nvPr/>
        </p:nvSpPr>
        <p:spPr>
          <a:xfrm rot="5400000">
            <a:off x="3134250" y="418764"/>
            <a:ext cx="211932" cy="3224250"/>
          </a:xfrm>
          <a:prstGeom prst="leftBrace">
            <a:avLst>
              <a:gd name="adj1" fmla="val 43634"/>
              <a:gd name="adj2" fmla="val 5116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E5EABBF3-154D-DACF-E6C0-B22EC819F251}"/>
              </a:ext>
            </a:extLst>
          </p:cNvPr>
          <p:cNvSpPr/>
          <p:nvPr/>
        </p:nvSpPr>
        <p:spPr>
          <a:xfrm rot="5400000">
            <a:off x="916391" y="1539917"/>
            <a:ext cx="211932" cy="939557"/>
          </a:xfrm>
          <a:prstGeom prst="leftBrace">
            <a:avLst>
              <a:gd name="adj1" fmla="val 32665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51CD11-31CE-5F5B-ED89-F4CA892F8C67}"/>
              </a:ext>
            </a:extLst>
          </p:cNvPr>
          <p:cNvSpPr txBox="1"/>
          <p:nvPr/>
        </p:nvSpPr>
        <p:spPr>
          <a:xfrm>
            <a:off x="743771" y="4208222"/>
            <a:ext cx="1101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observations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9F7D17-AD0E-1460-CA73-E205B9C41A9A}"/>
              </a:ext>
            </a:extLst>
          </p:cNvPr>
          <p:cNvSpPr txBox="1"/>
          <p:nvPr/>
        </p:nvSpPr>
        <p:spPr>
          <a:xfrm>
            <a:off x="2504683" y="1625905"/>
            <a:ext cx="1402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categorical features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19AA01-36E1-F06D-C920-007F48604534}"/>
              </a:ext>
            </a:extLst>
          </p:cNvPr>
          <p:cNvSpPr txBox="1"/>
          <p:nvPr/>
        </p:nvSpPr>
        <p:spPr>
          <a:xfrm>
            <a:off x="6038979" y="1617541"/>
            <a:ext cx="1402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gene expression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8400C5-6F16-CD50-140C-6302D87806BB}"/>
              </a:ext>
            </a:extLst>
          </p:cNvPr>
          <p:cNvSpPr txBox="1"/>
          <p:nvPr/>
        </p:nvSpPr>
        <p:spPr>
          <a:xfrm>
            <a:off x="9404248" y="1617540"/>
            <a:ext cx="14023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cell viability</a:t>
            </a:r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0BC03D6B-0087-F59E-3E88-6008AA9391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715916"/>
              </p:ext>
            </p:extLst>
          </p:nvPr>
        </p:nvGraphicFramePr>
        <p:xfrm>
          <a:off x="511233" y="4701182"/>
          <a:ext cx="5349240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37310">
                  <a:extLst>
                    <a:ext uri="{9D8B030D-6E8A-4147-A177-3AD203B41FA5}">
                      <a16:colId xmlns:a16="http://schemas.microsoft.com/office/drawing/2014/main" val="3784362648"/>
                    </a:ext>
                  </a:extLst>
                </a:gridCol>
                <a:gridCol w="1337310">
                  <a:extLst>
                    <a:ext uri="{9D8B030D-6E8A-4147-A177-3AD203B41FA5}">
                      <a16:colId xmlns:a16="http://schemas.microsoft.com/office/drawing/2014/main" val="2725610298"/>
                    </a:ext>
                  </a:extLst>
                </a:gridCol>
                <a:gridCol w="1337310">
                  <a:extLst>
                    <a:ext uri="{9D8B030D-6E8A-4147-A177-3AD203B41FA5}">
                      <a16:colId xmlns:a16="http://schemas.microsoft.com/office/drawing/2014/main" val="4154557806"/>
                    </a:ext>
                  </a:extLst>
                </a:gridCol>
                <a:gridCol w="1337310">
                  <a:extLst>
                    <a:ext uri="{9D8B030D-6E8A-4147-A177-3AD203B41FA5}">
                      <a16:colId xmlns:a16="http://schemas.microsoft.com/office/drawing/2014/main" val="9862822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err="1"/>
                        <a:t>sig_id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MoA-1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MoA</a:t>
                      </a:r>
                      <a:r>
                        <a:rPr lang="en-US" sz="1200" dirty="0"/>
                        <a:t>-…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MoA-206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510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id_006fc47b8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165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id_0071d65a2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127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id_007a2159c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96644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4F71829-D221-B99F-FF44-C0F2E8559539}"/>
              </a:ext>
            </a:extLst>
          </p:cNvPr>
          <p:cNvSpPr txBox="1"/>
          <p:nvPr/>
        </p:nvSpPr>
        <p:spPr>
          <a:xfrm>
            <a:off x="584443" y="1605238"/>
            <a:ext cx="1101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observations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84C9E5-C2DB-5744-391E-0824BA8E0222}"/>
              </a:ext>
            </a:extLst>
          </p:cNvPr>
          <p:cNvSpPr txBox="1"/>
          <p:nvPr/>
        </p:nvSpPr>
        <p:spPr>
          <a:xfrm>
            <a:off x="3341717" y="4248794"/>
            <a:ext cx="1101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MoA</a:t>
            </a:r>
            <a:r>
              <a:rPr lang="en-US" sz="1000" dirty="0"/>
              <a:t> targets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7783BC9E-B46A-B270-F0E3-0CADB02E050C}"/>
              </a:ext>
            </a:extLst>
          </p:cNvPr>
          <p:cNvSpPr/>
          <p:nvPr/>
        </p:nvSpPr>
        <p:spPr>
          <a:xfrm rot="5400000">
            <a:off x="3714751" y="2931992"/>
            <a:ext cx="211932" cy="3224250"/>
          </a:xfrm>
          <a:prstGeom prst="leftBrace">
            <a:avLst>
              <a:gd name="adj1" fmla="val 43634"/>
              <a:gd name="adj2" fmla="val 5116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2024AA33-9EB6-F13C-44D2-D21850BD0767}"/>
              </a:ext>
            </a:extLst>
          </p:cNvPr>
          <p:cNvSpPr/>
          <p:nvPr/>
        </p:nvSpPr>
        <p:spPr>
          <a:xfrm rot="5400000">
            <a:off x="1066284" y="4069210"/>
            <a:ext cx="211932" cy="939557"/>
          </a:xfrm>
          <a:prstGeom prst="leftBrace">
            <a:avLst>
              <a:gd name="adj1" fmla="val 32665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D99947-B6CC-3217-83D8-1BA6C3077839}"/>
              </a:ext>
            </a:extLst>
          </p:cNvPr>
          <p:cNvSpPr txBox="1"/>
          <p:nvPr/>
        </p:nvSpPr>
        <p:spPr>
          <a:xfrm>
            <a:off x="419061" y="1299844"/>
            <a:ext cx="1750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>
                <a:solidFill>
                  <a:srgbClr val="C50F3C"/>
                </a:solidFill>
              </a:rPr>
              <a:t>Training/Test Features: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819F56-7288-F9EC-ABCE-ECB34132FCF0}"/>
              </a:ext>
            </a:extLst>
          </p:cNvPr>
          <p:cNvSpPr txBox="1"/>
          <p:nvPr/>
        </p:nvSpPr>
        <p:spPr>
          <a:xfrm>
            <a:off x="459906" y="3781821"/>
            <a:ext cx="731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>
                <a:solidFill>
                  <a:srgbClr val="C50F3C"/>
                </a:solidFill>
              </a:rPr>
              <a:t>Targets: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3D5614-DB56-F623-4B24-D8B98CD1D836}"/>
              </a:ext>
            </a:extLst>
          </p:cNvPr>
          <p:cNvSpPr txBox="1"/>
          <p:nvPr/>
        </p:nvSpPr>
        <p:spPr>
          <a:xfrm>
            <a:off x="7068589" y="3810152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>
                <a:solidFill>
                  <a:srgbClr val="C50F3C"/>
                </a:solidFill>
              </a:rPr>
              <a:t>Drug information:</a:t>
            </a:r>
          </a:p>
        </p:txBody>
      </p:sp>
      <p:graphicFrame>
        <p:nvGraphicFramePr>
          <p:cNvPr id="21" name="Table 21">
            <a:extLst>
              <a:ext uri="{FF2B5EF4-FFF2-40B4-BE49-F238E27FC236}">
                <a16:creationId xmlns:a16="http://schemas.microsoft.com/office/drawing/2014/main" id="{13EBB3F1-812A-ED60-6CA8-B7BB5A1251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072629"/>
              </p:ext>
            </p:extLst>
          </p:nvPr>
        </p:nvGraphicFramePr>
        <p:xfrm>
          <a:off x="7132958" y="4701182"/>
          <a:ext cx="2694900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47450">
                  <a:extLst>
                    <a:ext uri="{9D8B030D-6E8A-4147-A177-3AD203B41FA5}">
                      <a16:colId xmlns:a16="http://schemas.microsoft.com/office/drawing/2014/main" val="1609416989"/>
                    </a:ext>
                  </a:extLst>
                </a:gridCol>
                <a:gridCol w="1347450">
                  <a:extLst>
                    <a:ext uri="{9D8B030D-6E8A-4147-A177-3AD203B41FA5}">
                      <a16:colId xmlns:a16="http://schemas.microsoft.com/office/drawing/2014/main" val="39984770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sig_id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drug_id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5612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id_0023f063e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de7583071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3293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id_002452c7e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89dea2045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65726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id_0024bcd70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b877aa048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89582572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0EBD6394-09D7-BF6C-D940-9EEBA427DF8F}"/>
              </a:ext>
            </a:extLst>
          </p:cNvPr>
          <p:cNvSpPr txBox="1"/>
          <p:nvPr/>
        </p:nvSpPr>
        <p:spPr>
          <a:xfrm>
            <a:off x="7250214" y="4176012"/>
            <a:ext cx="10009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observations</a:t>
            </a: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5F255DA5-3635-7FAA-1987-D7FEA5DA33C5}"/>
              </a:ext>
            </a:extLst>
          </p:cNvPr>
          <p:cNvSpPr/>
          <p:nvPr/>
        </p:nvSpPr>
        <p:spPr>
          <a:xfrm rot="5400000">
            <a:off x="7652892" y="4069285"/>
            <a:ext cx="192665" cy="939557"/>
          </a:xfrm>
          <a:prstGeom prst="leftBrace">
            <a:avLst>
              <a:gd name="adj1" fmla="val 32665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AC63C2-0BA2-3FBD-5546-0E9EC964F916}"/>
              </a:ext>
            </a:extLst>
          </p:cNvPr>
          <p:cNvSpPr txBox="1"/>
          <p:nvPr/>
        </p:nvSpPr>
        <p:spPr>
          <a:xfrm>
            <a:off x="8554167" y="4190766"/>
            <a:ext cx="14368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drug administered</a:t>
            </a: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87FDA720-F25F-ECAF-3C7F-BBF855E6DD7F}"/>
              </a:ext>
            </a:extLst>
          </p:cNvPr>
          <p:cNvSpPr/>
          <p:nvPr/>
        </p:nvSpPr>
        <p:spPr>
          <a:xfrm rot="5400000">
            <a:off x="9063641" y="4060853"/>
            <a:ext cx="192665" cy="939557"/>
          </a:xfrm>
          <a:prstGeom prst="leftBrace">
            <a:avLst>
              <a:gd name="adj1" fmla="val 32665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958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912A5-D06E-3F91-E083-0742FD4C5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of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69A23-9D82-1DE7-7F18-98D14C251E0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7516" y="1800921"/>
            <a:ext cx="5216245" cy="459987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Training set</a:t>
            </a:r>
          </a:p>
          <a:p>
            <a:pPr marL="633413" lvl="1" indent="-342900">
              <a:buFont typeface="Arial" panose="020B0604020202020204" pitchFamily="34" charset="0"/>
              <a:buChar char="•"/>
            </a:pPr>
            <a:r>
              <a:rPr lang="en-US" dirty="0"/>
              <a:t>23814 subjects</a:t>
            </a:r>
          </a:p>
          <a:p>
            <a:pPr marL="633413" lvl="1" indent="-342900">
              <a:buFont typeface="Arial" panose="020B0604020202020204" pitchFamily="34" charset="0"/>
              <a:buChar char="•"/>
            </a:pPr>
            <a:r>
              <a:rPr lang="en-US" dirty="0"/>
              <a:t>3289 drugs</a:t>
            </a:r>
          </a:p>
          <a:p>
            <a:pPr marL="633413" lvl="1" indent="-342900">
              <a:buFont typeface="Arial" panose="020B0604020202020204" pitchFamily="34" charset="0"/>
              <a:buChar char="•"/>
            </a:pPr>
            <a:r>
              <a:rPr lang="en-US" dirty="0"/>
              <a:t>206 mechanisms of action </a:t>
            </a:r>
          </a:p>
          <a:p>
            <a:pPr marL="633413" lvl="1" indent="-342900">
              <a:buFont typeface="Arial" panose="020B0604020202020204" pitchFamily="34" charset="0"/>
              <a:buChar char="•"/>
            </a:pPr>
            <a:r>
              <a:rPr lang="en-US" dirty="0"/>
              <a:t>No missing data 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Test set</a:t>
            </a:r>
          </a:p>
          <a:p>
            <a:pPr marL="633413" lvl="1" indent="-342900">
              <a:buFont typeface="Arial" panose="020B0604020202020204" pitchFamily="34" charset="0"/>
              <a:buChar char="•"/>
            </a:pPr>
            <a:r>
              <a:rPr lang="en-US" dirty="0"/>
              <a:t>3982 subjects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633413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633413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633413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633413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497B5-9A28-17CF-B45C-C55EA24D4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BEAA09E-D67E-864E-8466-C38E88600C4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C96A13-41CC-76C7-D012-77FD15EFF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660" y="1540328"/>
            <a:ext cx="3723204" cy="4074449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850CE49C-B8F9-B474-2EA7-3B3CC8E91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863" y="1048987"/>
            <a:ext cx="3995965" cy="499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49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446438-BFBE-53DF-27AD-5BF5C2A51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AA09E-D67E-864E-8466-C38E88600C4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6" name="Picture Placeholder 15" descr="Chart, box and whisker chart&#10;&#10;Description automatically generated">
            <a:extLst>
              <a:ext uri="{FF2B5EF4-FFF2-40B4-BE49-F238E27FC236}">
                <a16:creationId xmlns:a16="http://schemas.microsoft.com/office/drawing/2014/main" id="{67A38EA9-7B3F-1D4E-B053-A46AABF8F9DA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72" y="28983"/>
            <a:ext cx="5475934" cy="5475934"/>
          </a:xfrm>
        </p:spPr>
      </p:pic>
      <p:pic>
        <p:nvPicPr>
          <p:cNvPr id="18" name="Picture 17" descr="A picture containing sky&#10;&#10;Description automatically generated">
            <a:extLst>
              <a:ext uri="{FF2B5EF4-FFF2-40B4-BE49-F238E27FC236}">
                <a16:creationId xmlns:a16="http://schemas.microsoft.com/office/drawing/2014/main" id="{B412DF7E-2F8D-46D6-8943-E46D551821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546" y="0"/>
            <a:ext cx="5533901" cy="55339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E5ACF09-E72E-A20F-AC28-78CDF11CDF23}"/>
              </a:ext>
            </a:extLst>
          </p:cNvPr>
          <p:cNvSpPr txBox="1"/>
          <p:nvPr/>
        </p:nvSpPr>
        <p:spPr>
          <a:xfrm>
            <a:off x="1026227" y="5291239"/>
            <a:ext cx="357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is Z-scored with zero mean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A1CBFB-C30C-A194-E249-9B6C8367351E}"/>
              </a:ext>
            </a:extLst>
          </p:cNvPr>
          <p:cNvSpPr txBox="1"/>
          <p:nvPr/>
        </p:nvSpPr>
        <p:spPr>
          <a:xfrm>
            <a:off x="992581" y="5690365"/>
            <a:ext cx="3343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Transformation (Rank Gauss)?</a:t>
            </a:r>
          </a:p>
        </p:txBody>
      </p:sp>
    </p:spTree>
    <p:extLst>
      <p:ext uri="{BB962C8B-B14F-4D97-AF65-F5344CB8AC3E}">
        <p14:creationId xmlns:p14="http://schemas.microsoft.com/office/powerpoint/2010/main" val="343750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446438-BFBE-53DF-27AD-5BF5C2A51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AA09E-D67E-864E-8466-C38E88600C4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03400FB9-744E-050F-151A-5FEE9F583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238" y="884073"/>
            <a:ext cx="5639481" cy="4317320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A2EF73E6-FC2B-9985-2242-E3E1A788D1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75" y="884072"/>
            <a:ext cx="5826238" cy="44030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77B504-F367-6CDF-613B-59D1F41BA5D4}"/>
              </a:ext>
            </a:extLst>
          </p:cNvPr>
          <p:cNvSpPr txBox="1"/>
          <p:nvPr/>
        </p:nvSpPr>
        <p:spPr>
          <a:xfrm>
            <a:off x="883584" y="5474524"/>
            <a:ext cx="377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much correlation among genes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5E257C-7FF3-4ADC-5A64-B2380B551F37}"/>
              </a:ext>
            </a:extLst>
          </p:cNvPr>
          <p:cNvSpPr txBox="1"/>
          <p:nvPr/>
        </p:nvSpPr>
        <p:spPr>
          <a:xfrm>
            <a:off x="7533024" y="5474524"/>
            <a:ext cx="309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correlation among cells</a:t>
            </a:r>
          </a:p>
        </p:txBody>
      </p:sp>
    </p:spTree>
    <p:extLst>
      <p:ext uri="{BB962C8B-B14F-4D97-AF65-F5344CB8AC3E}">
        <p14:creationId xmlns:p14="http://schemas.microsoft.com/office/powerpoint/2010/main" val="207620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446438-BFBE-53DF-27AD-5BF5C2A51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AA09E-D67E-864E-8466-C38E88600C4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A9E3BFBA-1F85-F7A3-4EED-B60B813D2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74" y="1246401"/>
            <a:ext cx="5235620" cy="3627375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88731E20-89D1-BE3D-E905-8933684DC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647" y="1246400"/>
            <a:ext cx="5235621" cy="36273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DCEFCB-2001-32FA-9A17-5E4EDC6F032C}"/>
              </a:ext>
            </a:extLst>
          </p:cNvPr>
          <p:cNvSpPr txBox="1"/>
          <p:nvPr/>
        </p:nvSpPr>
        <p:spPr>
          <a:xfrm>
            <a:off x="1789216" y="5274025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Overall no response to drug?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2E4571-0D5F-A90A-EB70-48AA008898B0}"/>
              </a:ext>
            </a:extLst>
          </p:cNvPr>
          <p:cNvSpPr txBox="1"/>
          <p:nvPr/>
        </p:nvSpPr>
        <p:spPr>
          <a:xfrm>
            <a:off x="7807036" y="5261353"/>
            <a:ext cx="2937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Slight effect on cell viability</a:t>
            </a:r>
          </a:p>
        </p:txBody>
      </p:sp>
    </p:spTree>
    <p:extLst>
      <p:ext uri="{BB962C8B-B14F-4D97-AF65-F5344CB8AC3E}">
        <p14:creationId xmlns:p14="http://schemas.microsoft.com/office/powerpoint/2010/main" val="87930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446438-BFBE-53DF-27AD-5BF5C2A51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AA09E-D67E-864E-8466-C38E88600C4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273ADFD9-B26C-3438-E89F-83336ED42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1" y="1089664"/>
            <a:ext cx="5607914" cy="38252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AAD159-F11C-1816-668A-04F429408D54}"/>
              </a:ext>
            </a:extLst>
          </p:cNvPr>
          <p:cNvSpPr txBox="1"/>
          <p:nvPr/>
        </p:nvSpPr>
        <p:spPr>
          <a:xfrm>
            <a:off x="1306287" y="5092120"/>
            <a:ext cx="4124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Not much correlation between targets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9CB7C40-15F5-547B-EB01-E81C7D95D610}"/>
              </a:ext>
            </a:extLst>
          </p:cNvPr>
          <p:cNvCxnSpPr/>
          <p:nvPr/>
        </p:nvCxnSpPr>
        <p:spPr>
          <a:xfrm>
            <a:off x="6080167" y="332509"/>
            <a:ext cx="0" cy="584266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22EA1005-CA8F-C9E8-1DA6-8DB8A7091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123" y="3385457"/>
            <a:ext cx="4483452" cy="260762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BFFED3-77F0-DEC0-AAFF-DA4B00F9C991}"/>
              </a:ext>
            </a:extLst>
          </p:cNvPr>
          <p:cNvCxnSpPr>
            <a:cxnSpLocks/>
          </p:cNvCxnSpPr>
          <p:nvPr/>
        </p:nvCxnSpPr>
        <p:spPr>
          <a:xfrm flipH="1">
            <a:off x="6096000" y="3081881"/>
            <a:ext cx="5775366" cy="37434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8" name="Picture 17" descr="Table&#10;&#10;Description automatically generated">
            <a:extLst>
              <a:ext uri="{FF2B5EF4-FFF2-40B4-BE49-F238E27FC236}">
                <a16:creationId xmlns:a16="http://schemas.microsoft.com/office/drawing/2014/main" id="{BBE3089F-C3B3-6158-CD69-EA635F505A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123" y="239377"/>
            <a:ext cx="4494066" cy="261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89427"/>
      </p:ext>
    </p:extLst>
  </p:cSld>
  <p:clrMapOvr>
    <a:masterClrMapping/>
  </p:clrMapOvr>
</p:sld>
</file>

<file path=ppt/theme/theme1.xml><?xml version="1.0" encoding="utf-8"?>
<a:theme xmlns:a="http://schemas.openxmlformats.org/drawingml/2006/main" name="Intro and Divider Slides">
  <a:themeElements>
    <a:clrScheme name="Custom 1">
      <a:dk1>
        <a:srgbClr val="54565B"/>
      </a:dk1>
      <a:lt1>
        <a:srgbClr val="FFFFFF"/>
      </a:lt1>
      <a:dk2>
        <a:srgbClr val="C50E3C"/>
      </a:dk2>
      <a:lt2>
        <a:srgbClr val="C6CAC6"/>
      </a:lt2>
      <a:accent1>
        <a:srgbClr val="3A6C8A"/>
      </a:accent1>
      <a:accent2>
        <a:srgbClr val="AEB618"/>
      </a:accent2>
      <a:accent3>
        <a:srgbClr val="F37B7D"/>
      </a:accent3>
      <a:accent4>
        <a:srgbClr val="9DB6C3"/>
      </a:accent4>
      <a:accent5>
        <a:srgbClr val="D7DB8C"/>
      </a:accent5>
      <a:accent6>
        <a:srgbClr val="000000"/>
      </a:accent6>
      <a:hlink>
        <a:srgbClr val="3A6C8A"/>
      </a:hlink>
      <a:folHlink>
        <a:srgbClr val="8F7F9E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28FEFBFA90E8459CC154D78702FFA7" ma:contentTypeVersion="15" ma:contentTypeDescription="Create a new document." ma:contentTypeScope="" ma:versionID="8088ac8081f0b413920ea6ab5b60c87e">
  <xsd:schema xmlns:xsd="http://www.w3.org/2001/XMLSchema" xmlns:xs="http://www.w3.org/2001/XMLSchema" xmlns:p="http://schemas.microsoft.com/office/2006/metadata/properties" xmlns:ns2="6cf2123d-df51-4648-8912-9d94fe32d527" xmlns:ns3="e7f98b7b-518c-496e-ade6-4b42426190fd" targetNamespace="http://schemas.microsoft.com/office/2006/metadata/properties" ma:root="true" ma:fieldsID="4f2c64c6a9ef71843624280044e74ec0" ns2:_="" ns3:_="">
    <xsd:import namespace="6cf2123d-df51-4648-8912-9d94fe32d527"/>
    <xsd:import namespace="e7f98b7b-518c-496e-ade6-4b42426190f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f2123d-df51-4648-8912-9d94fe32d5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8a59aaaf-67c2-4a9b-8dae-6c62ae0ca49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f98b7b-518c-496e-ade6-4b42426190fd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e0cd2b70-b54d-41a7-a675-2a47c87d820a}" ma:internalName="TaxCatchAll" ma:showField="CatchAllData" ma:web="e7f98b7b-518c-496e-ade6-4b42426190f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cf2123d-df51-4648-8912-9d94fe32d527">
      <Terms xmlns="http://schemas.microsoft.com/office/infopath/2007/PartnerControls"/>
    </lcf76f155ced4ddcb4097134ff3c332f>
    <TaxCatchAll xmlns="e7f98b7b-518c-496e-ade6-4b42426190fd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753A107-A3BE-4E42-850C-47E45EDDDE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cf2123d-df51-4648-8912-9d94fe32d527"/>
    <ds:schemaRef ds:uri="e7f98b7b-518c-496e-ade6-4b42426190f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60AC0A5-F165-4A17-9BEE-B05066041E3F}">
  <ds:schemaRefs>
    <ds:schemaRef ds:uri="http://schemas.microsoft.com/office/2006/documentManagement/types"/>
    <ds:schemaRef ds:uri="http://schemas.microsoft.com/sharepoint/v3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79a3f7b5-05d2-49ee-af7e-f6c06e9003db"/>
    <ds:schemaRef ds:uri="http://schemas.microsoft.com/office/2006/metadata/properties"/>
    <ds:schemaRef ds:uri="http://www.w3.org/XML/1998/namespace"/>
    <ds:schemaRef ds:uri="http://purl.org/dc/dcmitype/"/>
    <ds:schemaRef ds:uri="6cf2123d-df51-4648-8912-9d94fe32d527"/>
    <ds:schemaRef ds:uri="e7f98b7b-518c-496e-ade6-4b42426190fd"/>
  </ds:schemaRefs>
</ds:datastoreItem>
</file>

<file path=customXml/itemProps3.xml><?xml version="1.0" encoding="utf-8"?>
<ds:datastoreItem xmlns:ds="http://schemas.openxmlformats.org/officeDocument/2006/customXml" ds:itemID="{94D9EF1A-D3E1-43E3-A6D3-98B8EFD4D0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3884</TotalTime>
  <Words>674</Words>
  <Application>Microsoft Macintosh PowerPoint</Application>
  <PresentationFormat>Widescreen</PresentationFormat>
  <Paragraphs>210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Apple Symbols</vt:lpstr>
      <vt:lpstr>Arial</vt:lpstr>
      <vt:lpstr>Calibri</vt:lpstr>
      <vt:lpstr>Proxima Nova Regular</vt:lpstr>
      <vt:lpstr>Trebuchet MS</vt:lpstr>
      <vt:lpstr>Intro and Divider Slides</vt:lpstr>
      <vt:lpstr>Summer Internship Mid-term Presentation</vt:lpstr>
      <vt:lpstr>Project Rules/Setup</vt:lpstr>
      <vt:lpstr>PowerPoint Presentation</vt:lpstr>
      <vt:lpstr>Data Format</vt:lpstr>
      <vt:lpstr>Size of Dataset</vt:lpstr>
      <vt:lpstr>PowerPoint Presentation</vt:lpstr>
      <vt:lpstr>PowerPoint Presentation</vt:lpstr>
      <vt:lpstr>PowerPoint Presentation</vt:lpstr>
      <vt:lpstr>PowerPoint Presentation</vt:lpstr>
      <vt:lpstr>Dimensionality Reduction/Feature Extraction</vt:lpstr>
      <vt:lpstr>Dimensionality Reduction/Feature Extraction (cont.)</vt:lpstr>
      <vt:lpstr>Dimensionality Reduction/Feature Extraction (cont.)</vt:lpstr>
      <vt:lpstr>Dimensionality Reduction/Feature Extraction (cont.)</vt:lpstr>
      <vt:lpstr>Dimensionality Reduction/Feature Extraction (cont.)</vt:lpstr>
      <vt:lpstr>Implementation of Neural Network</vt:lpstr>
      <vt:lpstr>PowerPoint Presentation</vt:lpstr>
      <vt:lpstr>NN architecture and parameters</vt:lpstr>
      <vt:lpstr>Results</vt:lpstr>
      <vt:lpstr>Brainstorming</vt:lpstr>
      <vt:lpstr>Points to Consider</vt:lpstr>
      <vt:lpstr>PowerPoint Presentation</vt:lpstr>
      <vt:lpstr>Thank you 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Lavigne</dc:creator>
  <cp:lastModifiedBy>Naveed Ziari</cp:lastModifiedBy>
  <cp:revision>230</cp:revision>
  <dcterms:created xsi:type="dcterms:W3CDTF">2018-05-31T15:44:29Z</dcterms:created>
  <dcterms:modified xsi:type="dcterms:W3CDTF">2022-07-20T23:37:24Z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0x010100FB28FEFBFA90E8459CC154D78702FFA7</vt:lpwstr>
  </property>
</Properties>
</file>